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1pPr>
    <a:lvl2pPr marL="1343419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2pPr>
    <a:lvl3pPr marL="2686838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3pPr>
    <a:lvl4pPr marL="4030257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4pPr>
    <a:lvl5pPr marL="5373676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5pPr>
    <a:lvl6pPr marL="6717095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6pPr>
    <a:lvl7pPr marL="8060513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7pPr>
    <a:lvl8pPr marL="9403933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8pPr>
    <a:lvl9pPr marL="10747352" algn="l" defTabSz="1343419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70206"/>
    <a:srgbClr val="CBCF4C"/>
    <a:srgbClr val="58CF5F"/>
    <a:srgbClr val="5DD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21" d="100"/>
          <a:sy n="21" d="100"/>
        </p:scale>
        <p:origin x="-2376" y="-96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4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68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3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373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71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06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403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74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0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7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7180" y="2814322"/>
            <a:ext cx="35553014" cy="599186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98134" y="2814322"/>
            <a:ext cx="106110407" cy="59918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1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7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4102082"/>
            <a:ext cx="27980640" cy="4358640"/>
          </a:xfrm>
        </p:spPr>
        <p:txBody>
          <a:bodyPr anchor="t"/>
          <a:lstStyle>
            <a:lvl1pPr algn="l">
              <a:defRPr sz="11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9301484"/>
            <a:ext cx="27980640" cy="4800598"/>
          </a:xfrm>
        </p:spPr>
        <p:txBody>
          <a:bodyPr anchor="b"/>
          <a:lstStyle>
            <a:lvl1pPr marL="0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1pPr>
            <a:lvl2pPr marL="1343419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2pPr>
            <a:lvl3pPr marL="2686838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3pPr>
            <a:lvl4pPr marL="4030257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4pPr>
            <a:lvl5pPr marL="5373676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5pPr>
            <a:lvl6pPr marL="6717095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6pPr>
            <a:lvl7pPr marL="8060513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7pPr>
            <a:lvl8pPr marL="9403933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8pPr>
            <a:lvl9pPr marL="1074735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8132" y="16388082"/>
            <a:ext cx="70831710" cy="46344842"/>
          </a:xfrm>
        </p:spPr>
        <p:txBody>
          <a:bodyPr/>
          <a:lstStyle>
            <a:lvl1pPr>
              <a:defRPr sz="8200"/>
            </a:lvl1pPr>
            <a:lvl2pPr>
              <a:defRPr sz="7100"/>
            </a:lvl2pPr>
            <a:lvl3pPr>
              <a:defRPr sz="59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78482" y="16388082"/>
            <a:ext cx="70831710" cy="46344842"/>
          </a:xfrm>
        </p:spPr>
        <p:txBody>
          <a:bodyPr/>
          <a:lstStyle>
            <a:lvl1pPr>
              <a:defRPr sz="8200"/>
            </a:lvl1pPr>
            <a:lvl2pPr>
              <a:defRPr sz="7100"/>
            </a:lvl2pPr>
            <a:lvl3pPr>
              <a:defRPr sz="59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7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2" y="4912362"/>
            <a:ext cx="14544677" cy="2047238"/>
          </a:xfrm>
        </p:spPr>
        <p:txBody>
          <a:bodyPr anchor="b"/>
          <a:lstStyle>
            <a:lvl1pPr marL="0" indent="0">
              <a:buNone/>
              <a:defRPr sz="7100" b="1"/>
            </a:lvl1pPr>
            <a:lvl2pPr marL="1343419" indent="0">
              <a:buNone/>
              <a:defRPr sz="5900" b="1"/>
            </a:lvl2pPr>
            <a:lvl3pPr marL="2686838" indent="0">
              <a:buNone/>
              <a:defRPr sz="5300" b="1"/>
            </a:lvl3pPr>
            <a:lvl4pPr marL="4030257" indent="0">
              <a:buNone/>
              <a:defRPr sz="4700" b="1"/>
            </a:lvl4pPr>
            <a:lvl5pPr marL="5373676" indent="0">
              <a:buNone/>
              <a:defRPr sz="4700" b="1"/>
            </a:lvl5pPr>
            <a:lvl6pPr marL="6717095" indent="0">
              <a:buNone/>
              <a:defRPr sz="4700" b="1"/>
            </a:lvl6pPr>
            <a:lvl7pPr marL="8060513" indent="0">
              <a:buNone/>
              <a:defRPr sz="4700" b="1"/>
            </a:lvl7pPr>
            <a:lvl8pPr marL="9403933" indent="0">
              <a:buNone/>
              <a:defRPr sz="4700" b="1"/>
            </a:lvl8pPr>
            <a:lvl9pPr marL="10747352" indent="0">
              <a:buNone/>
              <a:defRPr sz="4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2" y="6959600"/>
            <a:ext cx="14544677" cy="12644122"/>
          </a:xfrm>
        </p:spPr>
        <p:txBody>
          <a:bodyPr/>
          <a:lstStyle>
            <a:lvl1pPr>
              <a:defRPr sz="7100"/>
            </a:lvl1pPr>
            <a:lvl2pPr>
              <a:defRPr sz="5900"/>
            </a:lvl2pPr>
            <a:lvl3pPr>
              <a:defRPr sz="5300"/>
            </a:lvl3pPr>
            <a:lvl4pPr>
              <a:defRPr sz="4700"/>
            </a:lvl4pPr>
            <a:lvl5pPr>
              <a:defRPr sz="4700"/>
            </a:lvl5pPr>
            <a:lvl6pPr>
              <a:defRPr sz="4700"/>
            </a:lvl6pPr>
            <a:lvl7pPr>
              <a:defRPr sz="4700"/>
            </a:lvl7pPr>
            <a:lvl8pPr>
              <a:defRPr sz="4700"/>
            </a:lvl8pPr>
            <a:lvl9pPr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7100" b="1"/>
            </a:lvl1pPr>
            <a:lvl2pPr marL="1343419" indent="0">
              <a:buNone/>
              <a:defRPr sz="5900" b="1"/>
            </a:lvl2pPr>
            <a:lvl3pPr marL="2686838" indent="0">
              <a:buNone/>
              <a:defRPr sz="5300" b="1"/>
            </a:lvl3pPr>
            <a:lvl4pPr marL="4030257" indent="0">
              <a:buNone/>
              <a:defRPr sz="4700" b="1"/>
            </a:lvl4pPr>
            <a:lvl5pPr marL="5373676" indent="0">
              <a:buNone/>
              <a:defRPr sz="4700" b="1"/>
            </a:lvl5pPr>
            <a:lvl6pPr marL="6717095" indent="0">
              <a:buNone/>
              <a:defRPr sz="4700" b="1"/>
            </a:lvl6pPr>
            <a:lvl7pPr marL="8060513" indent="0">
              <a:buNone/>
              <a:defRPr sz="4700" b="1"/>
            </a:lvl7pPr>
            <a:lvl8pPr marL="9403933" indent="0">
              <a:buNone/>
              <a:defRPr sz="4700" b="1"/>
            </a:lvl8pPr>
            <a:lvl9pPr marL="10747352" indent="0">
              <a:buNone/>
              <a:defRPr sz="4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7100"/>
            </a:lvl1pPr>
            <a:lvl2pPr>
              <a:defRPr sz="5900"/>
            </a:lvl2pPr>
            <a:lvl3pPr>
              <a:defRPr sz="5300"/>
            </a:lvl3pPr>
            <a:lvl4pPr>
              <a:defRPr sz="4700"/>
            </a:lvl4pPr>
            <a:lvl5pPr>
              <a:defRPr sz="4700"/>
            </a:lvl5pPr>
            <a:lvl6pPr>
              <a:defRPr sz="4700"/>
            </a:lvl6pPr>
            <a:lvl7pPr>
              <a:defRPr sz="4700"/>
            </a:lvl7pPr>
            <a:lvl8pPr>
              <a:defRPr sz="4700"/>
            </a:lvl8pPr>
            <a:lvl9pPr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0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7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4" y="873760"/>
            <a:ext cx="10829927" cy="3718560"/>
          </a:xfrm>
        </p:spPr>
        <p:txBody>
          <a:bodyPr anchor="b"/>
          <a:lstStyle>
            <a:lvl1pPr algn="l">
              <a:defRPr sz="5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2"/>
            <a:ext cx="18402300" cy="18729962"/>
          </a:xfrm>
        </p:spPr>
        <p:txBody>
          <a:bodyPr/>
          <a:lstStyle>
            <a:lvl1pPr>
              <a:defRPr sz="9400"/>
            </a:lvl1pPr>
            <a:lvl2pPr>
              <a:defRPr sz="8200"/>
            </a:lvl2pPr>
            <a:lvl3pPr>
              <a:defRPr sz="71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4" y="4592322"/>
            <a:ext cx="10829927" cy="15011402"/>
          </a:xfrm>
        </p:spPr>
        <p:txBody>
          <a:bodyPr/>
          <a:lstStyle>
            <a:lvl1pPr marL="0" indent="0">
              <a:buNone/>
              <a:defRPr sz="4100"/>
            </a:lvl1pPr>
            <a:lvl2pPr marL="1343419" indent="0">
              <a:buNone/>
              <a:defRPr sz="3500"/>
            </a:lvl2pPr>
            <a:lvl3pPr marL="2686838" indent="0">
              <a:buNone/>
              <a:defRPr sz="2900"/>
            </a:lvl3pPr>
            <a:lvl4pPr marL="4030257" indent="0">
              <a:buNone/>
              <a:defRPr sz="2600"/>
            </a:lvl4pPr>
            <a:lvl5pPr marL="5373676" indent="0">
              <a:buNone/>
              <a:defRPr sz="2600"/>
            </a:lvl5pPr>
            <a:lvl6pPr marL="6717095" indent="0">
              <a:buNone/>
              <a:defRPr sz="2600"/>
            </a:lvl6pPr>
            <a:lvl7pPr marL="8060513" indent="0">
              <a:buNone/>
              <a:defRPr sz="2600"/>
            </a:lvl7pPr>
            <a:lvl8pPr marL="9403933" indent="0">
              <a:buNone/>
              <a:defRPr sz="2600"/>
            </a:lvl8pPr>
            <a:lvl9pPr marL="10747352" indent="0">
              <a:buNone/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5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9400"/>
            </a:lvl1pPr>
            <a:lvl2pPr marL="1343419" indent="0">
              <a:buNone/>
              <a:defRPr sz="8200"/>
            </a:lvl2pPr>
            <a:lvl3pPr marL="2686838" indent="0">
              <a:buNone/>
              <a:defRPr sz="7100"/>
            </a:lvl3pPr>
            <a:lvl4pPr marL="4030257" indent="0">
              <a:buNone/>
              <a:defRPr sz="5900"/>
            </a:lvl4pPr>
            <a:lvl5pPr marL="5373676" indent="0">
              <a:buNone/>
              <a:defRPr sz="5900"/>
            </a:lvl5pPr>
            <a:lvl6pPr marL="6717095" indent="0">
              <a:buNone/>
              <a:defRPr sz="5900"/>
            </a:lvl6pPr>
            <a:lvl7pPr marL="8060513" indent="0">
              <a:buNone/>
              <a:defRPr sz="5900"/>
            </a:lvl7pPr>
            <a:lvl8pPr marL="9403933" indent="0">
              <a:buNone/>
              <a:defRPr sz="5900"/>
            </a:lvl8pPr>
            <a:lvl9pPr marL="10747352" indent="0">
              <a:buNone/>
              <a:defRPr sz="5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100"/>
            </a:lvl1pPr>
            <a:lvl2pPr marL="1343419" indent="0">
              <a:buNone/>
              <a:defRPr sz="3500"/>
            </a:lvl2pPr>
            <a:lvl3pPr marL="2686838" indent="0">
              <a:buNone/>
              <a:defRPr sz="2900"/>
            </a:lvl3pPr>
            <a:lvl4pPr marL="4030257" indent="0">
              <a:buNone/>
              <a:defRPr sz="2600"/>
            </a:lvl4pPr>
            <a:lvl5pPr marL="5373676" indent="0">
              <a:buNone/>
              <a:defRPr sz="2600"/>
            </a:lvl5pPr>
            <a:lvl6pPr marL="6717095" indent="0">
              <a:buNone/>
              <a:defRPr sz="2600"/>
            </a:lvl6pPr>
            <a:lvl7pPr marL="8060513" indent="0">
              <a:buNone/>
              <a:defRPr sz="2600"/>
            </a:lvl7pPr>
            <a:lvl8pPr marL="9403933" indent="0">
              <a:buNone/>
              <a:defRPr sz="2600"/>
            </a:lvl8pPr>
            <a:lvl9pPr marL="10747352" indent="0">
              <a:buNone/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8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268683" tIns="134342" rIns="268683" bIns="1343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2"/>
            <a:ext cx="29626560" cy="14483082"/>
          </a:xfrm>
          <a:prstGeom prst="rect">
            <a:avLst/>
          </a:prstGeom>
        </p:spPr>
        <p:txBody>
          <a:bodyPr vert="horz" lIns="268683" tIns="134342" rIns="268683" bIns="1343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268683" tIns="134342" rIns="268683" bIns="134342" rtlCol="0" anchor="ctr"/>
          <a:lstStyle>
            <a:lvl1pPr algn="l">
              <a:defRPr sz="3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CBD6-E724-274C-BF4D-D86D135465B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268683" tIns="134342" rIns="268683" bIns="134342" rtlCol="0" anchor="ctr"/>
          <a:lstStyle>
            <a:lvl1pPr algn="ctr">
              <a:defRPr sz="3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268683" tIns="134342" rIns="268683" bIns="134342" rtlCol="0" anchor="ctr"/>
          <a:lstStyle>
            <a:lvl1pPr algn="r">
              <a:defRPr sz="3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7742C-EA67-2648-9A14-2EC926FA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43419" rtl="0" eaLnBrk="1" latinLnBrk="0" hangingPunct="1">
        <a:spcBef>
          <a:spcPct val="0"/>
        </a:spcBef>
        <a:buNone/>
        <a:defRPr sz="1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7564" indent="-1007564" algn="l" defTabSz="1343419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1pPr>
      <a:lvl2pPr marL="2183056" indent="-839637" algn="l" defTabSz="1343419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3358548" indent="-671709" algn="l" defTabSz="1343419" rtl="0" eaLnBrk="1" latinLnBrk="0" hangingPunct="1">
        <a:spcBef>
          <a:spcPct val="20000"/>
        </a:spcBef>
        <a:buFont typeface="Arial"/>
        <a:buChar char="•"/>
        <a:defRPr sz="7100" kern="1200">
          <a:solidFill>
            <a:schemeClr val="tx1"/>
          </a:solidFill>
          <a:latin typeface="+mn-lt"/>
          <a:ea typeface="+mn-ea"/>
          <a:cs typeface="+mn-cs"/>
        </a:defRPr>
      </a:lvl3pPr>
      <a:lvl4pPr marL="4701966" indent="-671709" algn="l" defTabSz="1343419" rtl="0" eaLnBrk="1" latinLnBrk="0" hangingPunct="1">
        <a:spcBef>
          <a:spcPct val="20000"/>
        </a:spcBef>
        <a:buFont typeface="Arial"/>
        <a:buChar char="–"/>
        <a:defRPr sz="5900" kern="1200">
          <a:solidFill>
            <a:schemeClr val="tx1"/>
          </a:solidFill>
          <a:latin typeface="+mn-lt"/>
          <a:ea typeface="+mn-ea"/>
          <a:cs typeface="+mn-cs"/>
        </a:defRPr>
      </a:lvl4pPr>
      <a:lvl5pPr marL="6045385" indent="-671709" algn="l" defTabSz="1343419" rtl="0" eaLnBrk="1" latinLnBrk="0" hangingPunct="1">
        <a:spcBef>
          <a:spcPct val="20000"/>
        </a:spcBef>
        <a:buFont typeface="Arial"/>
        <a:buChar char="»"/>
        <a:defRPr sz="5900" kern="1200">
          <a:solidFill>
            <a:schemeClr val="tx1"/>
          </a:solidFill>
          <a:latin typeface="+mn-lt"/>
          <a:ea typeface="+mn-ea"/>
          <a:cs typeface="+mn-cs"/>
        </a:defRPr>
      </a:lvl5pPr>
      <a:lvl6pPr marL="7388804" indent="-671709" algn="l" defTabSz="1343419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6pPr>
      <a:lvl7pPr marL="8732223" indent="-671709" algn="l" defTabSz="1343419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7pPr>
      <a:lvl8pPr marL="10075642" indent="-671709" algn="l" defTabSz="1343419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8pPr>
      <a:lvl9pPr marL="11419061" indent="-671709" algn="l" defTabSz="1343419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343419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2pPr>
      <a:lvl3pPr marL="2686838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3pPr>
      <a:lvl4pPr marL="4030257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373676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17095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8060513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403933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747352" algn="l" defTabSz="1343419" rtl="0" eaLnBrk="1" latinLnBrk="0" hangingPunct="1"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75000"/>
                <a:alpha val="50000"/>
              </a:schemeClr>
            </a:gs>
            <a:gs pos="100000">
              <a:prstClr val="white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l 1.png"/>
          <p:cNvPicPr/>
          <p:nvPr/>
        </p:nvPicPr>
        <p:blipFill rotWithShape="1">
          <a:blip r:embed="rId2" cstate="print">
            <a:alphaModFix/>
          </a:blip>
          <a:srcRect t="-3505" b="-3505"/>
          <a:stretch/>
        </p:blipFill>
        <p:spPr>
          <a:xfrm>
            <a:off x="712947" y="399625"/>
            <a:ext cx="1077754" cy="20218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41774" y="6222550"/>
            <a:ext cx="6497366" cy="881552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5920" y="229896"/>
            <a:ext cx="29626560" cy="3657600"/>
          </a:xfrm>
        </p:spPr>
        <p:txBody>
          <a:bodyPr>
            <a:normAutofit/>
          </a:bodyPr>
          <a:lstStyle/>
          <a:p>
            <a:r>
              <a:rPr lang="en-US" sz="6900" dirty="0"/>
              <a:t>Maritime Piracy Event &amp; Location Data Project</a:t>
            </a:r>
            <a:br>
              <a:rPr lang="en-US" sz="6900" dirty="0"/>
            </a:br>
            <a:r>
              <a:rPr lang="en-US" sz="2400" dirty="0"/>
              <a:t>Brandon C. Prins – Department of Political Science &amp; Howard Baker Center for Public Policy, University of Tennessee</a:t>
            </a:r>
            <a:br>
              <a:rPr lang="en-US" sz="2400" dirty="0"/>
            </a:br>
            <a:r>
              <a:rPr lang="en-US" sz="2400" dirty="0"/>
              <a:t>Ursula </a:t>
            </a:r>
            <a:r>
              <a:rPr lang="en-US" sz="2400" dirty="0" err="1"/>
              <a:t>Daxecker</a:t>
            </a:r>
            <a:r>
              <a:rPr lang="en-US" sz="2400" dirty="0"/>
              <a:t> – Department of Political Science, University of Amsterdam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2421466"/>
            <a:ext cx="6953250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746" y="2489895"/>
            <a:ext cx="7687127" cy="1074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8769" y="399625"/>
            <a:ext cx="1528610" cy="2021841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51658" y="5044222"/>
            <a:ext cx="4679193" cy="589164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3400" dirty="0"/>
              <a:t>Pirate Attacks, </a:t>
            </a:r>
            <a:r>
              <a:rPr lang="en-US" sz="3400" dirty="0" smtClean="0"/>
              <a:t>1993-2014</a:t>
            </a:r>
            <a:endParaRPr lang="en-US" sz="3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2875" y="3887496"/>
            <a:ext cx="32775525" cy="0"/>
          </a:xfrm>
          <a:prstGeom prst="line">
            <a:avLst/>
          </a:prstGeom>
          <a:ln w="76200" cmpd="sng"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3914858"/>
            <a:ext cx="74261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Project Goals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Explore the structural and micro-level drivers of modern maritime piracy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Geo-code all pirate attacks worldwide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Cross-check data against other available data collection efforts (ASAM &amp; IMO)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Build database on pirates and pirate organizations through expert surveys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Build web-based portal to access incident-level data and filter on several piracy characteristics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Dynamically map geo-coded piracy data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Forecast piracy globally and in specific country contexts</a:t>
            </a:r>
          </a:p>
          <a:p>
            <a:pPr marL="571500" indent="-571500">
              <a:buFont typeface="Arial"/>
              <a:buChar char="•"/>
            </a:pP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492286" y="10273939"/>
            <a:ext cx="74261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Shareable Data Created</a:t>
            </a:r>
          </a:p>
          <a:p>
            <a:pPr marL="363538" lvl="0" indent="-363538">
              <a:buFont typeface="Arial"/>
              <a:buChar char="•"/>
            </a:pPr>
            <a:r>
              <a:rPr lang="en-US" sz="2400" dirty="0"/>
              <a:t>Global Piracy Incidents Database (GPI) – Data on piracy events recorded at the </a:t>
            </a:r>
            <a:r>
              <a:rPr lang="en-US" sz="2400" dirty="0" smtClean="0"/>
              <a:t>incident, country-month, and country-year levels. Information on important correlates of piracy also contained in the data-files. </a:t>
            </a:r>
          </a:p>
          <a:p>
            <a:pPr marL="363538" lvl="0" indent="-363538">
              <a:buFont typeface="Arial"/>
              <a:buChar char="•"/>
            </a:pPr>
            <a:r>
              <a:rPr lang="en-US" sz="2400" dirty="0" smtClean="0"/>
              <a:t>Mapping </a:t>
            </a:r>
            <a:r>
              <a:rPr lang="en-US" sz="2400" dirty="0"/>
              <a:t>Pirate Organizations Database (MPO) – Survey data on pirate organizations in four or five piracy-prone </a:t>
            </a:r>
            <a:r>
              <a:rPr lang="en-US" sz="2400" dirty="0" smtClean="0"/>
              <a:t>countries.</a:t>
            </a:r>
          </a:p>
          <a:p>
            <a:pPr marL="363538" lvl="0" indent="-363538">
              <a:buFont typeface="Arial"/>
              <a:buChar char="•"/>
            </a:pPr>
            <a:r>
              <a:rPr lang="en-US" sz="2400" dirty="0" smtClean="0"/>
              <a:t>Maritime </a:t>
            </a:r>
            <a:r>
              <a:rPr lang="en-US" sz="2400" dirty="0"/>
              <a:t>Piracy Event and Location Dataset (MPELD) – Geo-spatial coding of piracy </a:t>
            </a:r>
            <a:r>
              <a:rPr lang="en-US" sz="2400" dirty="0" smtClean="0"/>
              <a:t>incidents</a:t>
            </a:r>
          </a:p>
          <a:p>
            <a:pPr marL="363538" lvl="0" indent="-363538">
              <a:buFont typeface="Arial"/>
              <a:buChar char="•"/>
            </a:pPr>
            <a:r>
              <a:rPr lang="en-US" sz="2400" dirty="0" smtClean="0"/>
              <a:t>Maritime Piracy Mapping Application </a:t>
            </a:r>
          </a:p>
          <a:p>
            <a:pPr lvl="0"/>
            <a:r>
              <a:rPr lang="en-US" sz="2400" dirty="0"/>
              <a:t> </a:t>
            </a:r>
            <a:r>
              <a:rPr lang="en-US" sz="2400" dirty="0" smtClean="0"/>
              <a:t>    Website Link- </a:t>
            </a:r>
            <a:r>
              <a:rPr lang="en-US" sz="2400" dirty="0" err="1" smtClean="0"/>
              <a:t>mappingpiracy.github.io</a:t>
            </a:r>
            <a:r>
              <a:rPr lang="en-US" sz="2400" dirty="0" smtClean="0"/>
              <a:t>/#/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663324"/>
            <a:ext cx="7426114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Theoretical Conjectures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Modern maritime piracy driven by opportunity, willingness, and loss of strength gradient.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Fragile and corrupt governing institutions provide opportunity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Poverty, inequality, and overall joblessness provide willingness (grievance)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Physical topography of country interacts with state weakness to produce loss of strength gradient. 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Pirates strategically consider loss of strength gradient in their location considerations.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Climatic conditions impact timing of attacks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Piracy connected to insurgent groups as funding source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248182" y="3914858"/>
            <a:ext cx="7426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Global Maritime Piracy</a:t>
            </a:r>
            <a:endParaRPr lang="en-US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25774761" y="3914858"/>
            <a:ext cx="7426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Online Mapping Application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9299384" y="15808301"/>
            <a:ext cx="7426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Trends in 2014</a:t>
            </a:r>
            <a:endParaRPr lang="en-US" sz="4400" dirty="0"/>
          </a:p>
        </p:txBody>
      </p:sp>
      <p:pic>
        <p:nvPicPr>
          <p:cNvPr id="9" name="Picture 8" descr="Screen Shot 2014-09-03 at 9.58.31 AM.png"/>
          <p:cNvPicPr>
            <a:picLocks noChangeAspect="1"/>
          </p:cNvPicPr>
          <p:nvPr/>
        </p:nvPicPr>
        <p:blipFill>
          <a:blip r:embed="rId6">
            <a:alphaModFix amt="7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" y="13878665"/>
            <a:ext cx="3638739" cy="1957139"/>
          </a:xfrm>
          <a:prstGeom prst="rect">
            <a:avLst/>
          </a:prstGeom>
        </p:spPr>
      </p:pic>
      <p:pic>
        <p:nvPicPr>
          <p:cNvPr id="25" name="Placeholder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281">
            <a:off x="15765462" y="290080"/>
            <a:ext cx="1387475" cy="104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 descr="Screen Shot 2014-09-03 at 12.07.48 PM.png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92" y="13851421"/>
            <a:ext cx="2916033" cy="1360381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15377"/>
              </p:ext>
            </p:extLst>
          </p:nvPr>
        </p:nvGraphicFramePr>
        <p:xfrm>
          <a:off x="7868941" y="16613166"/>
          <a:ext cx="9644267" cy="4937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44267"/>
              </a:tblGrid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Global piracy counts down 7% from 2013 and 44% from 2011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Greater Gulf of Aden piracy drops dramatically from 2011 (152</a:t>
                      </a:r>
                      <a:r>
                        <a:rPr lang="en-US" sz="2400" baseline="0" dirty="0" smtClean="0"/>
                        <a:t> incidents) to 2014 (3 incidents).</a:t>
                      </a:r>
                      <a:endParaRPr lang="en-US" sz="2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Piracy</a:t>
                      </a:r>
                      <a:r>
                        <a:rPr lang="en-US" sz="2400" baseline="0" dirty="0" smtClean="0"/>
                        <a:t> in Indonesian waters doubles from 2011 to 2014</a:t>
                      </a:r>
                      <a:endParaRPr lang="en-US" sz="2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Nigerian piracy</a:t>
                      </a:r>
                      <a:r>
                        <a:rPr lang="en-US" sz="2400" baseline="0" dirty="0" smtClean="0"/>
                        <a:t> increases by over 160% from 2011 to 2013 but drops by 40% in 2014</a:t>
                      </a:r>
                      <a:endParaRPr lang="en-US" sz="2400" b="1" baseline="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aseline="0" dirty="0" smtClean="0"/>
                        <a:t>Bunkering of transport oil now a threat not only in Guinea Gulf waters but SE Asia as well. </a:t>
                      </a:r>
                      <a:endParaRPr lang="en-US" sz="2400" b="1" baseline="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aseline="0" dirty="0" smtClean="0"/>
                        <a:t>Success rate of pirate attacks over 90% in Indonesian waters but only around 50% in the Gulf of Guinea (location of attack important. Only 15% of attacks in Indonesian waters occur while ships are steaming. Over 75% of attacks in Nigerian waters occur while ships are steaming. </a:t>
                      </a:r>
                      <a:endParaRPr lang="en-US" sz="2400" b="1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8055452" y="16536936"/>
            <a:ext cx="214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Somali Piracy 2011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20670273" y="16536936"/>
            <a:ext cx="214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Somali Piracy 2014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18055452" y="19181045"/>
            <a:ext cx="231503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SE Asian Piracy 2011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532995" y="19181045"/>
            <a:ext cx="2447115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SE Asian Piracy 2014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 flipH="1">
            <a:off x="21676004" y="4732619"/>
            <a:ext cx="42150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MPELD Database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Over 6,300 geo-coded piracy incidents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Currently 1993-2014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Currently inputting 2015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Filters include country,  time of day, ship characteristics, whether ship was underway, pirate-specific information.</a:t>
            </a:r>
          </a:p>
          <a:p>
            <a:pPr marL="363538" indent="-363538">
              <a:buFont typeface="Arial"/>
              <a:buChar char="•"/>
            </a:pPr>
            <a:r>
              <a:rPr lang="en-US" sz="2400" dirty="0" smtClean="0"/>
              <a:t>Beta version of online data portal now available.</a:t>
            </a:r>
          </a:p>
          <a:p>
            <a:endParaRPr lang="en-US" sz="2400" dirty="0" smtClean="0"/>
          </a:p>
          <a:p>
            <a:pPr marL="571500" indent="-571500">
              <a:buFont typeface="Arial"/>
              <a:buChar char="•"/>
            </a:pPr>
            <a:endParaRPr lang="en-US" sz="2400" dirty="0" smtClean="0"/>
          </a:p>
          <a:p>
            <a:pPr marL="571500" indent="-571500">
              <a:buFont typeface="Arial"/>
              <a:buChar char="•"/>
            </a:pP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8072192" y="13146034"/>
            <a:ext cx="6258659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 smtClean="0"/>
              <a:t>Piracy coming from Malaysia more sophisticated than opportunistic piracy in Indonesian waters</a:t>
            </a:r>
            <a:endParaRPr lang="en-US" sz="2200" dirty="0" smtClean="0"/>
          </a:p>
          <a:p>
            <a:pPr marL="457200" indent="-457200">
              <a:buFont typeface="Arial"/>
              <a:buChar char="•"/>
            </a:pPr>
            <a:r>
              <a:rPr lang="en-US" sz="2200" dirty="0" smtClean="0"/>
              <a:t>Increase in attacks against steaming vessels mostly due to Somali piracy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 smtClean="0"/>
              <a:t>Large increase in against against steaming vessels in Guinea Gulf</a:t>
            </a:r>
            <a:endParaRPr lang="en-US" sz="2200" dirty="0" smtClean="0"/>
          </a:p>
          <a:p>
            <a:pPr marL="457200" indent="-457200">
              <a:buFont typeface="Arial"/>
              <a:buChar char="•"/>
            </a:pPr>
            <a:r>
              <a:rPr lang="en-US" sz="2200" dirty="0" smtClean="0"/>
              <a:t>Analytical model forecasts 248 pirate attacks in 2014 (IMB </a:t>
            </a:r>
            <a:r>
              <a:rPr lang="en-US" sz="2200" dirty="0" smtClean="0"/>
              <a:t>Reported </a:t>
            </a:r>
            <a:r>
              <a:rPr lang="en-US" sz="2200" dirty="0" smtClean="0"/>
              <a:t>245)</a:t>
            </a:r>
            <a:endParaRPr lang="en-US" sz="2200" dirty="0"/>
          </a:p>
        </p:txBody>
      </p:sp>
      <p:sp>
        <p:nvSpPr>
          <p:cNvPr id="45" name="TextBox 44"/>
          <p:cNvSpPr txBox="1"/>
          <p:nvPr/>
        </p:nvSpPr>
        <p:spPr>
          <a:xfrm>
            <a:off x="29530739" y="4684299"/>
            <a:ext cx="3314290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1600" dirty="0" smtClean="0"/>
              <a:t>Filter incidents by country, date, vessel flag,  vessel status when attacked, and success of attack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Can zoom to specific regions or countries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Incident information available by clicking on piracy icons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Over time graphing available by year and country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Option to select piracy data source (IMB, IMO, ASAM)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Exporting of data in tab-delimited format available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Can choose to hide website elements to better visualize piracy incidents</a:t>
            </a:r>
          </a:p>
          <a:p>
            <a:pPr marL="685800" indent="-685800">
              <a:buFont typeface="Arial"/>
              <a:buChar char="•"/>
            </a:pPr>
            <a:r>
              <a:rPr lang="en-US" sz="1600" dirty="0" smtClean="0"/>
              <a:t>Data will be updated each 6 months</a:t>
            </a:r>
            <a:endParaRPr lang="en-US" sz="1600" dirty="0"/>
          </a:p>
        </p:txBody>
      </p:sp>
      <p:pic>
        <p:nvPicPr>
          <p:cNvPr id="26" name="Picture 25" descr="Screen Shot 2015-09-02 at 12.47.4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9" y="19221821"/>
            <a:ext cx="5850773" cy="2392643"/>
          </a:xfrm>
          <a:prstGeom prst="rect">
            <a:avLst/>
          </a:prstGeom>
        </p:spPr>
      </p:pic>
      <p:pic>
        <p:nvPicPr>
          <p:cNvPr id="32" name="Picture 31" descr="Conflict &amp; Piracy Heat.png"/>
          <p:cNvPicPr>
            <a:picLocks noChangeAspect="1"/>
          </p:cNvPicPr>
          <p:nvPr/>
        </p:nvPicPr>
        <p:blipFill>
          <a:blip r:embed="rId11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" y="16193022"/>
            <a:ext cx="5305424" cy="2881958"/>
          </a:xfrm>
          <a:prstGeom prst="rect">
            <a:avLst/>
          </a:prstGeom>
        </p:spPr>
      </p:pic>
      <p:pic>
        <p:nvPicPr>
          <p:cNvPr id="28" name="Picture 27" descr="Screen Shot 2014-09-03 at 10.29.19 AM.png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91" y="15275654"/>
            <a:ext cx="2766535" cy="17229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3595" y="15888390"/>
            <a:ext cx="272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Heat Map of Piracy and Insurgency</a:t>
            </a:r>
            <a:endParaRPr lang="en-US" sz="1400" dirty="0"/>
          </a:p>
        </p:txBody>
      </p:sp>
      <p:pic>
        <p:nvPicPr>
          <p:cNvPr id="47" name="Picture 46" descr="Screen Shot 2015-09-02 at 1.10.5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40" y="16998601"/>
            <a:ext cx="2194355" cy="2076379"/>
          </a:xfrm>
          <a:prstGeom prst="rect">
            <a:avLst/>
          </a:prstGeom>
        </p:spPr>
      </p:pic>
      <p:pic>
        <p:nvPicPr>
          <p:cNvPr id="51" name="Picture 50" descr="Screen Shot 2015-09-02 at 1.13.12 PM cop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995" y="16998601"/>
            <a:ext cx="2421074" cy="2076379"/>
          </a:xfrm>
          <a:prstGeom prst="rect">
            <a:avLst/>
          </a:prstGeom>
        </p:spPr>
      </p:pic>
      <p:pic>
        <p:nvPicPr>
          <p:cNvPr id="52" name="Picture 51" descr="Screen Shot 2015-09-02 at 1.22.17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40" y="19503718"/>
            <a:ext cx="2335080" cy="1902381"/>
          </a:xfrm>
          <a:prstGeom prst="rect">
            <a:avLst/>
          </a:prstGeom>
        </p:spPr>
      </p:pic>
      <p:pic>
        <p:nvPicPr>
          <p:cNvPr id="53" name="Picture 52" descr="Screen Shot 2015-09-02 at 1.22.17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989" y="19503718"/>
            <a:ext cx="2335080" cy="1902381"/>
          </a:xfrm>
          <a:prstGeom prst="rect">
            <a:avLst/>
          </a:prstGeom>
        </p:spPr>
      </p:pic>
      <p:pic>
        <p:nvPicPr>
          <p:cNvPr id="54" name="Picture 53" descr="Screen Shot 2015-09-02 at 1.39.19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134" y="6448216"/>
            <a:ext cx="3409605" cy="1718765"/>
          </a:xfrm>
          <a:prstGeom prst="rect">
            <a:avLst/>
          </a:prstGeom>
        </p:spPr>
      </p:pic>
      <p:pic>
        <p:nvPicPr>
          <p:cNvPr id="55" name="Picture 54" descr="Screen Shot 2015-09-02 at 1.39.01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133" y="4684299"/>
            <a:ext cx="3409605" cy="1726382"/>
          </a:xfrm>
          <a:prstGeom prst="rect">
            <a:avLst/>
          </a:prstGeom>
        </p:spPr>
      </p:pic>
      <p:pic>
        <p:nvPicPr>
          <p:cNvPr id="56" name="Picture 55" descr="Screen Shot 2015-09-02 at 1.48.24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134" y="8239787"/>
            <a:ext cx="3409605" cy="2024727"/>
          </a:xfrm>
          <a:prstGeom prst="rect">
            <a:avLst/>
          </a:prstGeom>
        </p:spPr>
      </p:pic>
      <p:pic>
        <p:nvPicPr>
          <p:cNvPr id="57" name="Picture 56" descr="Screen Shot 2015-09-02 at 1.58.42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92" y="4684299"/>
            <a:ext cx="13538930" cy="7938135"/>
          </a:xfrm>
          <a:prstGeom prst="rect">
            <a:avLst/>
          </a:prstGeom>
        </p:spPr>
      </p:pic>
      <p:pic>
        <p:nvPicPr>
          <p:cNvPr id="58" name="Picture 57" descr="Country Incidents by Year.png"/>
          <p:cNvPicPr>
            <a:picLocks noChangeAspect="1"/>
          </p:cNvPicPr>
          <p:nvPr/>
        </p:nvPicPr>
        <p:blipFill>
          <a:blip r:embed="rId20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452" y="12886398"/>
            <a:ext cx="3879729" cy="2821676"/>
          </a:xfrm>
          <a:prstGeom prst="rect">
            <a:avLst/>
          </a:prstGeom>
        </p:spPr>
      </p:pic>
      <p:pic>
        <p:nvPicPr>
          <p:cNvPr id="59" name="Picture 58" descr="Actual Piracy &amp; Forecast Global.png"/>
          <p:cNvPicPr>
            <a:picLocks noChangeAspect="1"/>
          </p:cNvPicPr>
          <p:nvPr/>
        </p:nvPicPr>
        <p:blipFill>
          <a:blip r:embed="rId21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072" y="12894372"/>
            <a:ext cx="3755252" cy="273119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3410921" y="15767495"/>
            <a:ext cx="9434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Trends in </a:t>
            </a:r>
            <a:r>
              <a:rPr lang="en-US" sz="4400" dirty="0" smtClean="0"/>
              <a:t>2015</a:t>
            </a:r>
            <a:endParaRPr lang="en-US" sz="4400" dirty="0" smtClean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463382"/>
              </p:ext>
            </p:extLst>
          </p:nvPr>
        </p:nvGraphicFramePr>
        <p:xfrm>
          <a:off x="23410922" y="16613166"/>
          <a:ext cx="9213952" cy="4572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13952"/>
              </a:tblGrid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Global piracy counts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up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30% in first 6 months of 2015 from 2014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Piracy in Indonesian waters up 37% (and hijackings 50%) in first 6 months of 2015 compared to 2014</a:t>
                      </a:r>
                      <a:endParaRPr lang="en-US" sz="2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Piracy in Vietnamese waters up a staggering 1200% in first 6 months</a:t>
                      </a:r>
                      <a:r>
                        <a:rPr lang="en-US" sz="2400" baseline="0" dirty="0" smtClean="0"/>
                        <a:t> of 2015 compared to 2014</a:t>
                      </a:r>
                      <a:endParaRPr lang="en-US" sz="2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dirty="0" smtClean="0"/>
                        <a:t>Piracy in Filipino waters up 150% in first 6 months of 2015 compared to 2014</a:t>
                      </a:r>
                      <a:endParaRPr lang="en-US" sz="2400" b="1" baseline="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aseline="0" dirty="0" smtClean="0"/>
                        <a:t>Hijackings up 130% in Malaysian waters in first 6 months of 2015 compared to 2014</a:t>
                      </a:r>
                      <a:endParaRPr lang="en-US" sz="2400" b="1" baseline="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indent="-457200">
                        <a:buFont typeface="Arial"/>
                        <a:buChar char="•"/>
                      </a:pPr>
                      <a:r>
                        <a:rPr lang="en-US" sz="2400" b="0" baseline="0" dirty="0" smtClean="0"/>
                        <a:t>Piracy in waters of Nigeria and Bangladesh up 10% in first 6 months of 2015 compared to 2014</a:t>
                      </a:r>
                      <a:endParaRPr lang="en-US" sz="2400" b="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pie1.png"/>
          <p:cNvPicPr>
            <a:picLocks noChangeAspect="1"/>
          </p:cNvPicPr>
          <p:nvPr/>
        </p:nvPicPr>
        <p:blipFill>
          <a:blip r:embed="rId2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686" y="10273939"/>
            <a:ext cx="3603600" cy="262043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007601" y="12806959"/>
            <a:ext cx="2963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Key MPELD Findings</a:t>
            </a:r>
            <a:endParaRPr lang="en-US" sz="2200" b="1" dirty="0"/>
          </a:p>
        </p:txBody>
      </p:sp>
      <p:pic>
        <p:nvPicPr>
          <p:cNvPr id="12" name="Picture 11" descr="pie2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736" y="12984084"/>
            <a:ext cx="3632550" cy="26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2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711</Words>
  <Application>Microsoft Macintosh PowerPoint</Application>
  <PresentationFormat>Custom</PresentationFormat>
  <Paragraphs>65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Maritime Piracy Event &amp; Location Data Project Brandon C. Prins – Department of Political Science &amp; Howard Baker Center for Public Policy, University of Tennessee Ursula Daxecker – Department of Political Science, University of Amsterdam</vt:lpstr>
    </vt:vector>
  </TitlesOfParts>
  <Company>University of Tennessee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Prins</dc:creator>
  <cp:lastModifiedBy>Brandon Prins</cp:lastModifiedBy>
  <cp:revision>100</cp:revision>
  <dcterms:created xsi:type="dcterms:W3CDTF">2014-08-12T14:11:39Z</dcterms:created>
  <dcterms:modified xsi:type="dcterms:W3CDTF">2015-09-03T14:27:43Z</dcterms:modified>
</cp:coreProperties>
</file>