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DFF73B7-47CF-47B0-B409-B82715A7C5DE}">
          <p14:sldIdLst>
            <p14:sldId id="25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03" autoAdjust="0"/>
    <p:restoredTop sz="99820" autoAdjust="0"/>
  </p:normalViewPr>
  <p:slideViewPr>
    <p:cSldViewPr snapToObjects="1">
      <p:cViewPr>
        <p:scale>
          <a:sx n="68" d="100"/>
          <a:sy n="68" d="100"/>
        </p:scale>
        <p:origin x="-1592" y="-6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3248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72ACE624-9B23-442D-9DF0-05D1A50AB6F9}" type="datetimeFigureOut">
              <a:rPr lang="en-US" smtClean="0"/>
              <a:pPr>
                <a:defRPr/>
              </a:pPr>
              <a:t>11/6/14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EFC4DB31-227A-430B-9D1A-61BF3A7915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767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FC4DB31-227A-430B-9D1A-61BF3A7915C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25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6700C-28C2-4C9B-9A69-6EE118A09F52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6FCC08-EA5F-450C-9FBD-A8B943D2A9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79D56-DD29-4099-B44B-D3BCA4F6E561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5E277-2A74-42A6-AC13-784B45ABFB1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FC942-E002-4DE6-A8ED-B77E05E750C6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07183-D6F4-4A17-9FF7-AED94FE9FA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1F690-A70C-4685-B718-C98539105F5D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825C3-BCCC-4C36-A750-2DFF9E0D91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64F02-3595-4240-8522-1EF777135328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907AA-4C79-4F70-9F66-F3D796D2DD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EC4D4-973B-414A-AB59-8BAAEF31D142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7E17C-4469-4774-BC4D-73D78892C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4443F-F17A-42FE-B627-18100BA58B93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9E3DC-8293-4D09-B1BE-A985E1856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E7EAA-190E-41C1-864B-E266BE056BF9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1E9F8-0288-4145-863E-8C8EE2D57B7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4EED9-312D-493A-AC14-0DC7A4A19315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C6B67A-BDEA-44EF-9A69-F294CEB0C2D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281D3-AD3B-4075-A1EF-6F1A3278CCE3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F85C5-C2FE-4231-AAAB-3CCCDF31FFA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E39E9-28CE-4745-BD0A-8CD234DB6FA9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983D9-100B-4CFB-B0A4-5CFDF0443D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484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F4B4AF2-B03E-440C-9E3D-FB17BE44F637}" type="datetime1">
              <a:rPr lang="en-US" smtClean="0"/>
              <a:pPr>
                <a:defRPr/>
              </a:pPr>
              <a:t>11/6/14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A4A1C2D4-3D10-4E69-B8D7-C918F825932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B2C1D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9BBB59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9BBB59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172450" cy="1652052"/>
          </a:xfrm>
        </p:spPr>
        <p:txBody>
          <a:bodyPr/>
          <a:lstStyle/>
          <a:p>
            <a:pPr lvl="1"/>
            <a:r>
              <a:rPr lang="en-US" sz="2400" dirty="0" smtClean="0"/>
              <a:t>Political </a:t>
            </a:r>
            <a:r>
              <a:rPr lang="en-US" sz="2400" dirty="0"/>
              <a:t>Reach, State Fragility, and the Incidence of Maritime Piracy: Explaining Piracy and Pirate Organizations, 1993-</a:t>
            </a:r>
            <a:r>
              <a:rPr lang="en-US" sz="2400" dirty="0" smtClean="0"/>
              <a:t>2016</a:t>
            </a:r>
            <a:br>
              <a:rPr lang="en-US" sz="2400" dirty="0" smtClean="0"/>
            </a:br>
            <a:r>
              <a:rPr lang="en-US" sz="2200" dirty="0" smtClean="0"/>
              <a:t>- Brandon Prins, University of Tennessee</a:t>
            </a:r>
            <a:br>
              <a:rPr lang="en-US" sz="2200" dirty="0" smtClean="0"/>
            </a:br>
            <a:r>
              <a:rPr lang="en-US" sz="2200" dirty="0" smtClean="0"/>
              <a:t>- Ursula </a:t>
            </a:r>
            <a:r>
              <a:rPr lang="en-US" sz="2200" dirty="0" err="1" smtClean="0"/>
              <a:t>Daxecker</a:t>
            </a:r>
            <a:r>
              <a:rPr lang="en-US" sz="2200" dirty="0" smtClean="0"/>
              <a:t>, University of Amsterdam</a:t>
            </a:r>
            <a:endParaRPr lang="en-US" sz="2200" dirty="0"/>
          </a:p>
        </p:txBody>
      </p:sp>
      <p:sp>
        <p:nvSpPr>
          <p:cNvPr id="2" name="Subtitle 1"/>
          <p:cNvSpPr>
            <a:spLocks noGrp="1"/>
          </p:cNvSpPr>
          <p:nvPr>
            <p:ph sz="quarter" idx="1"/>
          </p:nvPr>
        </p:nvSpPr>
        <p:spPr>
          <a:xfrm>
            <a:off x="304800" y="1804452"/>
            <a:ext cx="7620000" cy="4267200"/>
          </a:xfrm>
        </p:spPr>
        <p:txBody>
          <a:bodyPr/>
          <a:lstStyle/>
          <a:p>
            <a:pPr marL="0" indent="0">
              <a:buNone/>
            </a:pPr>
            <a:r>
              <a:rPr lang="en-US" sz="1600" b="1" dirty="0" smtClean="0"/>
              <a:t>Objective</a:t>
            </a:r>
          </a:p>
          <a:p>
            <a:r>
              <a:rPr lang="en-US" sz="1400" dirty="0" smtClean="0"/>
              <a:t>Explore the relationship between government stability, geo-spatial conditions,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and  maritime piracy.</a:t>
            </a:r>
            <a:endParaRPr lang="en-US" sz="1400" dirty="0"/>
          </a:p>
          <a:p>
            <a:pPr marL="0" indent="0">
              <a:buNone/>
            </a:pPr>
            <a:r>
              <a:rPr lang="en-US" sz="1600" b="1" dirty="0" smtClean="0"/>
              <a:t>Approach</a:t>
            </a:r>
          </a:p>
          <a:p>
            <a:r>
              <a:rPr lang="en-US" sz="1400" dirty="0" smtClean="0"/>
              <a:t>Information from IMB geo-coded and mapped from 1991-2016. </a:t>
            </a:r>
          </a:p>
          <a:p>
            <a:r>
              <a:rPr lang="en-US" sz="1400" dirty="0" smtClean="0"/>
              <a:t>Information on each piracy event recorded</a:t>
            </a:r>
          </a:p>
          <a:p>
            <a:r>
              <a:rPr lang="en-US" sz="1400" dirty="0" smtClean="0"/>
              <a:t>Interview small number of experts in </a:t>
            </a:r>
            <a:r>
              <a:rPr lang="en-US" sz="1400" smtClean="0"/>
              <a:t>several piracy–</a:t>
            </a:r>
            <a:r>
              <a:rPr lang="en-US" sz="1400" dirty="0" smtClean="0"/>
              <a:t>prone countries to build database on pirates and pirate organizations.</a:t>
            </a:r>
          </a:p>
          <a:p>
            <a:r>
              <a:rPr lang="en-US" sz="1400" dirty="0" smtClean="0"/>
              <a:t>Attempt to forecast piracy incidents at the country-level using analytical model and geo-coded data</a:t>
            </a:r>
            <a:r>
              <a:rPr lang="en-US" sz="1600" dirty="0" smtClean="0"/>
              <a:t>.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Accomplishments</a:t>
            </a:r>
          </a:p>
          <a:p>
            <a:r>
              <a:rPr lang="en-US" sz="1400" dirty="0" smtClean="0"/>
              <a:t>Initial geo-coded shape-file created, 4 manuscripts produced, and a technical report completed.</a:t>
            </a:r>
          </a:p>
          <a:p>
            <a:r>
              <a:rPr lang="en-US" sz="1400" dirty="0" smtClean="0"/>
              <a:t>Presentation given to Strategic Multilayer Assessment Program on piracy in Sub-Saharan Africa.</a:t>
            </a:r>
            <a:endParaRPr lang="en-US" sz="1400" dirty="0"/>
          </a:p>
          <a:p>
            <a:pPr marL="0" indent="0">
              <a:buNone/>
            </a:pPr>
            <a:r>
              <a:rPr lang="en-US" sz="1600" b="1" dirty="0" smtClean="0"/>
              <a:t>Impact/Transition</a:t>
            </a:r>
          </a:p>
          <a:p>
            <a:r>
              <a:rPr lang="en-US" sz="1400" dirty="0" smtClean="0"/>
              <a:t>We have clearly demonstrated structural relationship between state fragility, political reach, and maritime piracy. </a:t>
            </a:r>
          </a:p>
          <a:p>
            <a:r>
              <a:rPr lang="en-US" sz="1400" dirty="0" smtClean="0"/>
              <a:t>Currently assessing connections between piracy and rebel insurgencies in all littoral countries. </a:t>
            </a:r>
            <a:endParaRPr lang="en-US" sz="1400" dirty="0"/>
          </a:p>
        </p:txBody>
      </p:sp>
      <p:pic>
        <p:nvPicPr>
          <p:cNvPr id="6" name="Content Placeholder 5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76" r="17476"/>
          <a:stretch>
            <a:fillRect/>
          </a:stretch>
        </p:blipFill>
        <p:spPr>
          <a:xfrm>
            <a:off x="6564075" y="1118568"/>
            <a:ext cx="2362200" cy="24765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lsh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8921</TotalTime>
  <Words>168</Words>
  <Application>Microsoft Macintosh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walsh</vt:lpstr>
      <vt:lpstr>Political Reach, State Fragility, and the Incidence of Maritime Piracy: Explaining Piracy and Pirate Organizations, 1993-2016 - Brandon Prins, University of Tennessee - Ursula Daxecker, University of Amsterdam</vt:lpstr>
    </vt:vector>
  </TitlesOfParts>
  <Company>University of Virginia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Interests, Interactions, and Institutions</dc:title>
  <dc:creator>Todd S. Sechser</dc:creator>
  <cp:lastModifiedBy>Brandon Prins</cp:lastModifiedBy>
  <cp:revision>232</cp:revision>
  <dcterms:created xsi:type="dcterms:W3CDTF">2009-03-23T05:49:38Z</dcterms:created>
  <dcterms:modified xsi:type="dcterms:W3CDTF">2014-11-06T20:17:54Z</dcterms:modified>
</cp:coreProperties>
</file>